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2" r:id="rId2"/>
    <p:sldId id="268" r:id="rId3"/>
    <p:sldId id="269" r:id="rId4"/>
    <p:sldId id="258" r:id="rId5"/>
    <p:sldId id="265" r:id="rId6"/>
    <p:sldId id="270" r:id="rId7"/>
    <p:sldId id="278" r:id="rId8"/>
    <p:sldId id="266" r:id="rId9"/>
    <p:sldId id="261" r:id="rId10"/>
    <p:sldId id="262" r:id="rId11"/>
    <p:sldId id="263" r:id="rId12"/>
    <p:sldId id="273" r:id="rId13"/>
    <p:sldId id="264" r:id="rId14"/>
    <p:sldId id="267" r:id="rId15"/>
    <p:sldId id="275" r:id="rId16"/>
    <p:sldId id="274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0" autoAdjust="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B7C9B-6AEA-4699-AFBB-5F27E8984B9E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C4B28-0218-4D0A-A8A9-9DC8C586D2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4B28-0218-4D0A-A8A9-9DC8C586D2B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47800" y="1455003"/>
            <a:ext cx="59436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ক্লাস পরিচিতি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2958405"/>
            <a:ext cx="601980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ণিঃ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নবম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জীব বিজ্ঞান  (জীব কোষ)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362200" y="1219200"/>
            <a:ext cx="3962400" cy="41549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শিক্ষকের পরিচিতি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মামুনুর রশীদ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যশোর জিলা স্কুল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যশোর ।</a:t>
            </a:r>
          </a:p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14400" y="1422737"/>
            <a:ext cx="75438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762000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মাইটোকন্ড্রিয়া কি সেটা বলতে পারবে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রাইবোজোমের কাজ উল্লেখ করতে পারবে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নিউক্লিয়াসের গঠন ও কাজ  বলতে পারবে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ক্রোমোজোমের কাজ সম্পর্কে বলতে পারবে ।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pic>
        <p:nvPicPr>
          <p:cNvPr id="5" name="Picture 2" descr="D:\welcome\welcome-animation-gif-i19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57200"/>
            <a:ext cx="8232176" cy="5943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638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pic>
        <p:nvPicPr>
          <p:cNvPr id="4" name="Picture 2" descr="C:\Users\MAMUN\Desktop\cell\mitochondr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8915400" cy="5486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0" y="5943600"/>
            <a:ext cx="89154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MITOCHONDRIA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pic>
        <p:nvPicPr>
          <p:cNvPr id="3" name="Picture 2" descr="C:\Users\MAMUN\Desktop\cell\4i9ekowmjg3hp6h0io8letfm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8991600" cy="545201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867400"/>
            <a:ext cx="89154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অমসৃণ এন্ডোপ্লাজমিক রেটিকুলাম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AMUN\Desktop\cell\71p6bueulyvli6siju1vcp48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533400"/>
            <a:ext cx="5486400" cy="592578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90600" y="558225"/>
            <a:ext cx="7391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</a:rPr>
              <a:t>গলজি বস্তরগঠন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819400" y="2590800"/>
            <a:ext cx="18288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19200" y="24500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রস ক্ষরণঅঙ্গ</a:t>
            </a:r>
            <a:endParaRPr lang="en-US" b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524000" y="4953000"/>
            <a:ext cx="12192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1000" y="4800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b="1" dirty="0" smtClean="0"/>
              <a:t>সিস্টারনি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81200" y="6172200"/>
            <a:ext cx="15240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-304800" y="6019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/>
              <a:t>গলজিবস্তুরস্তর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MAMUN\Desktop\cell\ce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685800"/>
            <a:ext cx="5970024" cy="510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953000" y="5410200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990600"/>
            <a:ext cx="8382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AMUN\Desktop\cell\03-02_CellStru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3" y="571500"/>
            <a:ext cx="7458075" cy="5715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38200" y="3288268"/>
            <a:ext cx="91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19800" y="1219200"/>
            <a:ext cx="16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48400" y="2057400"/>
            <a:ext cx="1219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386" name="Picture 2" descr="C:\Users\MAMUN\Desktop\cell\anatom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762000"/>
            <a:ext cx="4343400" cy="4572000"/>
          </a:xfrm>
          <a:prstGeom prst="rect">
            <a:avLst/>
          </a:prstGeom>
          <a:noFill/>
        </p:spPr>
      </p:pic>
      <p:pic>
        <p:nvPicPr>
          <p:cNvPr id="16388" name="Picture 4" descr="C:\Users\MAMUN\Desktop\cell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85801"/>
            <a:ext cx="3962400" cy="47243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66800" y="990600"/>
            <a:ext cx="9144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9200" y="5417403"/>
            <a:ext cx="67818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 নিউক্লিয়াসের ছবি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D:\cell &amp; tissue &amp; human body\nucleus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3950" y="228600"/>
            <a:ext cx="68961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MAMUN\Desktop\cell\cell_structure.jpg"/>
          <p:cNvPicPr>
            <a:picLocks noChangeAspect="1" noChangeArrowheads="1"/>
          </p:cNvPicPr>
          <p:nvPr/>
        </p:nvPicPr>
        <p:blipFill>
          <a:blip r:embed="rId2" cstate="print"/>
          <a:srcRect l="10417" r="6250" b="2703"/>
          <a:stretch>
            <a:fillRect/>
          </a:stretch>
        </p:blipFill>
        <p:spPr bwMode="auto">
          <a:xfrm>
            <a:off x="762000" y="685800"/>
            <a:ext cx="3048000" cy="54863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09800" y="838200"/>
            <a:ext cx="838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1447800"/>
            <a:ext cx="609600" cy="381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1981200"/>
            <a:ext cx="457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2514600"/>
            <a:ext cx="381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3657600"/>
            <a:ext cx="381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4419600"/>
            <a:ext cx="457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5269468"/>
            <a:ext cx="685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6019800"/>
            <a:ext cx="6858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5943600"/>
            <a:ext cx="6096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483" name="Picture 3" descr="C:\Users\MAMUN\Desktop\cell\Biological_ce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685800"/>
            <a:ext cx="3657600" cy="55149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81000" y="762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উদ্ভিদ ও প্রাণীকোষের মধ্যে পার্থক্য নির্নয় কর (দলীয় কাজ)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152401"/>
          <a:ext cx="8686800" cy="64132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43400"/>
                <a:gridCol w="4343400"/>
              </a:tblGrid>
              <a:tr h="495206">
                <a:tc>
                  <a:txBody>
                    <a:bodyPr/>
                    <a:lstStyle/>
                    <a:p>
                      <a:pPr algn="ctr"/>
                      <a:r>
                        <a:rPr lang="en-US" sz="3600" kern="1200" dirty="0" err="1" smtClean="0">
                          <a:solidFill>
                            <a:schemeClr val="bg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Dw</a:t>
                      </a:r>
                      <a:r>
                        <a:rPr lang="en-US" sz="3600" kern="1200" dirty="0" smtClean="0">
                          <a:solidFill>
                            <a:schemeClr val="bg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™¢`‡</a:t>
                      </a:r>
                      <a:r>
                        <a:rPr lang="en-US" sz="3600" kern="1200" dirty="0" err="1" smtClean="0">
                          <a:solidFill>
                            <a:schemeClr val="bg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Kvl</a:t>
                      </a:r>
                      <a:r>
                        <a:rPr lang="en-US" sz="3600" kern="1200" dirty="0" smtClean="0">
                          <a:solidFill>
                            <a:schemeClr val="bg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US" sz="3600" dirty="0">
                        <a:solidFill>
                          <a:schemeClr val="bg1"/>
                        </a:solidFill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SutonnyMJ" pitchFamily="2" charset="0"/>
                          <a:ea typeface="Times New Roman"/>
                          <a:cs typeface="Times New Roman"/>
                        </a:rPr>
                        <a:t>cÖvwY‡Kvl</a:t>
                      </a:r>
                      <a:r>
                        <a:rPr lang="en-US" sz="3200" dirty="0" smtClean="0">
                          <a:latin typeface="SutonnyMJ" pitchFamily="2" charset="0"/>
                          <a:ea typeface="Times New Roman"/>
                          <a:cs typeface="Times New Roman"/>
                        </a:rPr>
                        <a:t> </a:t>
                      </a:r>
                      <a:endParaRPr lang="en-US" sz="40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883919">
                <a:tc>
                  <a:txBody>
                    <a:bodyPr/>
                    <a:lstStyle/>
                    <a:p>
                      <a:r>
                        <a:rPr lang="bn-BD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bn-BD" sz="2400" kern="1200" dirty="0" smtClean="0">
                          <a:solidFill>
                            <a:schemeClr val="dk1"/>
                          </a:solidFill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১।</a:t>
                      </a:r>
                      <a:r>
                        <a:rPr lang="bn-BD" sz="2400" kern="1200" baseline="0" dirty="0" smtClean="0">
                          <a:solidFill>
                            <a:schemeClr val="dk1"/>
                          </a:solidFill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Ro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KvlcÖvPx</a:t>
                      </a:r>
                      <a:r>
                        <a:rPr lang="bn-BD" sz="2400" kern="1200" dirty="0" smtClean="0">
                          <a:solidFill>
                            <a:schemeClr val="dk1"/>
                          </a:solidFill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w`‡q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ewóZ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AwaKvsk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Dw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™¢`‡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mjy‡jvR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wbwg©Z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1|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cÖvwY‡Kv‡l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KvlcÖvPxi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bB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ïay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c­vRgv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wSj­x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w`‡q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wewóZ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597595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2|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wewfbœ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cÖKvi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c­vwóW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_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v‡K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2|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c­vw÷W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bB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88797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3| </a:t>
                      </a:r>
                      <a:r>
                        <a:rPr lang="en-US" sz="2400" dirty="0" err="1">
                          <a:latin typeface="SutonnyMJ" pitchFamily="2" charset="0"/>
                          <a:ea typeface="Times New Roman"/>
                        </a:rPr>
                        <a:t>mvaviYZ</a:t>
                      </a: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 GK </a:t>
                      </a:r>
                      <a:r>
                        <a:rPr lang="en-US" sz="2400" dirty="0" err="1">
                          <a:latin typeface="SutonnyMJ" pitchFamily="2" charset="0"/>
                          <a:ea typeface="Times New Roman"/>
                        </a:rPr>
                        <a:t>ev</a:t>
                      </a: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 </a:t>
                      </a:r>
                      <a:r>
                        <a:rPr lang="en-US" sz="2400" dirty="0" err="1">
                          <a:latin typeface="SutonnyMJ" pitchFamily="2" charset="0"/>
                          <a:ea typeface="Times New Roman"/>
                        </a:rPr>
                        <a:t>GKvwaK</a:t>
                      </a: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 †</a:t>
                      </a:r>
                      <a:r>
                        <a:rPr lang="en-US" sz="2400" dirty="0" err="1">
                          <a:latin typeface="SutonnyMJ" pitchFamily="2" charset="0"/>
                          <a:ea typeface="Times New Roman"/>
                        </a:rPr>
                        <a:t>KvlMnŸi</a:t>
                      </a: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 _</a:t>
                      </a:r>
                      <a:r>
                        <a:rPr lang="en-US" sz="2400" dirty="0" err="1">
                          <a:latin typeface="SutonnyMJ" pitchFamily="2" charset="0"/>
                          <a:ea typeface="Times New Roman"/>
                        </a:rPr>
                        <a:t>v‡K</a:t>
                      </a:r>
                      <a:r>
                        <a:rPr lang="en-US" sz="2400" dirty="0">
                          <a:latin typeface="SutonnyMJ" pitchFamily="2" charset="0"/>
                          <a:ea typeface="Times New Roman"/>
                        </a:rPr>
                        <a:t>| </a:t>
                      </a:r>
                      <a:endParaRPr lang="en-US" sz="2000" dirty="0">
                        <a:latin typeface="SutonnyMJ" pitchFamily="2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3| KZK¸‡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jv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wbæ‡kªYxi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cÖvYx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e¨ZxZ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AwaKvsk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cÖvwY‡Kv‡l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KvlMnŸi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_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v‡K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bv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786504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4|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Dw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™¢`‡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Kv‡l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mvaviYZ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†m‡›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Uªv‡mvg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_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v‡K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bv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4|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cÖvwY‡Kv‡l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me©`v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†m‡›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Uv‡mvg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_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v‡K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786504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5|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AYyex¶Y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h‡š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¿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MjwR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e¯‘i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Dcw¯’wZ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Kg †`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Lv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hvq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5|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AYyex¶Y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h‡š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¿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cÖvqk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MjwR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e¯‘ †`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Lv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hvq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786504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6|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Dw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™¢`‡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Kv‡l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mwÂZ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Lv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`¨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g~jZ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 †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k¦Zmvi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SutonnyMJ" pitchFamily="2" charset="0"/>
                          <a:ea typeface="+mn-ea"/>
                          <a:cs typeface="+mn-cs"/>
                        </a:rPr>
                        <a:t>| </a:t>
                      </a:r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6| </a:t>
                      </a:r>
                      <a:r>
                        <a:rPr lang="en-US" sz="2000" dirty="0" err="1">
                          <a:latin typeface="SutonnyMJ" pitchFamily="2" charset="0"/>
                          <a:ea typeface="Times New Roman"/>
                        </a:rPr>
                        <a:t>cÖvwY‡Kv‡li</a:t>
                      </a: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ea typeface="Times New Roman"/>
                        </a:rPr>
                        <a:t>mwÂZ</a:t>
                      </a: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ea typeface="Times New Roman"/>
                        </a:rPr>
                        <a:t>Lv</a:t>
                      </a: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`¨ </a:t>
                      </a:r>
                      <a:r>
                        <a:rPr lang="en-US" sz="2000" dirty="0" err="1">
                          <a:latin typeface="SutonnyMJ" pitchFamily="2" charset="0"/>
                          <a:ea typeface="Times New Roman"/>
                        </a:rPr>
                        <a:t>g~jZ</a:t>
                      </a: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SutonnyMJ" pitchFamily="2" charset="0"/>
                          <a:ea typeface="Times New Roman"/>
                        </a:rPr>
                        <a:t>M­vB‡KvRb</a:t>
                      </a:r>
                      <a:r>
                        <a:rPr lang="en-US" sz="2000" dirty="0">
                          <a:latin typeface="SutonnyMJ" pitchFamily="2" charset="0"/>
                          <a:ea typeface="Times New Roman"/>
                        </a:rPr>
                        <a:t>| </a:t>
                      </a:r>
                      <a:endParaRPr lang="en-US" sz="1800" dirty="0">
                        <a:latin typeface="SutonnyMJ" pitchFamily="2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36947">
                <a:tc>
                  <a:txBody>
                    <a:bodyPr/>
                    <a:lstStyle/>
                    <a:p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SutonnyMJ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pic>
        <p:nvPicPr>
          <p:cNvPr id="3" name="Picture 3" descr="D:\cell &amp; tissue &amp; human body\stock-photo--d-illustration-dna-63087610.jpg"/>
          <p:cNvPicPr>
            <a:picLocks noChangeAspect="1" noChangeArrowheads="1"/>
          </p:cNvPicPr>
          <p:nvPr/>
        </p:nvPicPr>
        <p:blipFill>
          <a:blip r:embed="rId3" cstate="print"/>
          <a:srcRect b="7495"/>
          <a:stretch>
            <a:fillRect/>
          </a:stretch>
        </p:blipFill>
        <p:spPr bwMode="auto">
          <a:xfrm>
            <a:off x="3124200" y="762000"/>
            <a:ext cx="2743200" cy="4114800"/>
          </a:xfrm>
          <a:prstGeom prst="rect">
            <a:avLst/>
          </a:prstGeom>
          <a:noFill/>
        </p:spPr>
      </p:pic>
      <p:pic>
        <p:nvPicPr>
          <p:cNvPr id="4" name="Picture 4" descr="D:\cell &amp; tissue &amp; human body\stock-photo-dna-double-helix-60856786.jpg"/>
          <p:cNvPicPr>
            <a:picLocks noChangeAspect="1" noChangeArrowheads="1"/>
          </p:cNvPicPr>
          <p:nvPr/>
        </p:nvPicPr>
        <p:blipFill>
          <a:blip r:embed="rId4" cstate="print"/>
          <a:srcRect b="6940"/>
          <a:stretch>
            <a:fillRect/>
          </a:stretch>
        </p:blipFill>
        <p:spPr bwMode="auto">
          <a:xfrm>
            <a:off x="-76200" y="789400"/>
            <a:ext cx="3048000" cy="4087400"/>
          </a:xfrm>
          <a:prstGeom prst="rect">
            <a:avLst/>
          </a:prstGeom>
          <a:noFill/>
        </p:spPr>
      </p:pic>
      <p:pic>
        <p:nvPicPr>
          <p:cNvPr id="5" name="Picture 5" descr="D:\cell &amp; tissue &amp; human body\chromosome_w.jpg7376485f-e5fa-45b4-8c64-1d4e0aa2c30dLarg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737886"/>
            <a:ext cx="2971800" cy="420529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5257800"/>
            <a:ext cx="8001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ক্রোমোজোম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914400"/>
            <a:ext cx="86106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6600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ল্যায়ন</a:t>
            </a:r>
            <a:endParaRPr lang="en-US" sz="6600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52400" y="2514601"/>
            <a:ext cx="8686800" cy="2819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১।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মাইটোকন্ড্রিয়া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কাকে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বলে?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২।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নিউক্লিয়াসের কয়টি অংশ ও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৩।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রাইবোজোমের দুইটি কাজ বর্ননা কর ।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৪।উদ্ভিদকোষ ও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প্রাণিকোষের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মধ্যে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দুইটি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পাথর্ক্য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 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6200" y="762000"/>
            <a:ext cx="83058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09800"/>
            <a:ext cx="8763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কোষের সবচেয়ে গুরুত্বপূর্ন অঙ্গ কোনটি বলে মনে কর – যুক্তি  দাও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ink color image\Pink-wallpaper-pink-color-10579569-1024-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448800" cy="7086600"/>
          </a:xfrm>
          <a:prstGeom prst="rect">
            <a:avLst/>
          </a:prstGeom>
          <a:noFill/>
        </p:spPr>
      </p:pic>
      <p:pic>
        <p:nvPicPr>
          <p:cNvPr id="36866" name="Picture 2" descr="D:\thank you image&amp;animation\ThankYouAnimation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149773"/>
            <a:ext cx="8991600" cy="6327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298</Words>
  <Application>Microsoft Office PowerPoint</Application>
  <PresentationFormat>On-screen Show (4:3)</PresentationFormat>
  <Paragraphs>47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MAMUN</dc:creator>
  <cp:lastModifiedBy>Nazmul Islam Khan</cp:lastModifiedBy>
  <cp:revision>54</cp:revision>
  <dcterms:created xsi:type="dcterms:W3CDTF">2006-08-16T00:00:00Z</dcterms:created>
  <dcterms:modified xsi:type="dcterms:W3CDTF">2013-04-16T10:32:00Z</dcterms:modified>
</cp:coreProperties>
</file>